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3" r:id="rId3"/>
    <p:sldId id="305" r:id="rId4"/>
    <p:sldId id="306" r:id="rId5"/>
    <p:sldId id="307" r:id="rId6"/>
    <p:sldId id="258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88840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7301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54420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91D56-F3D6-4C57-902C-021CF4EA8EF7}" type="datetimeFigureOut">
              <a:rPr lang="en-ZA" smtClean="0"/>
              <a:t>2024/02/25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0AE55-7E06-4976-960B-3D98813CB3C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459249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91D56-F3D6-4C57-902C-021CF4EA8EF7}" type="datetimeFigureOut">
              <a:rPr lang="en-ZA" smtClean="0"/>
              <a:t>2024/02/25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0AE55-7E06-4976-960B-3D98813CB3C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10363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21440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7074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35147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646379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91D56-F3D6-4C57-902C-021CF4EA8EF7}" type="datetimeFigureOut">
              <a:rPr lang="en-ZA" smtClean="0"/>
              <a:t>2024/02/25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0AE55-7E06-4976-960B-3D98813CB3C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17489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91D56-F3D6-4C57-902C-021CF4EA8EF7}" type="datetimeFigureOut">
              <a:rPr lang="en-ZA" smtClean="0"/>
              <a:t>2024/02/25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0AE55-7E06-4976-960B-3D98813CB3C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24921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91D56-F3D6-4C57-902C-021CF4EA8EF7}" type="datetimeFigureOut">
              <a:rPr lang="en-ZA" smtClean="0"/>
              <a:t>2024/02/25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0AE55-7E06-4976-960B-3D98813CB3C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25031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91D56-F3D6-4C57-902C-021CF4EA8EF7}" type="datetimeFigureOut">
              <a:rPr lang="en-ZA" smtClean="0"/>
              <a:t>2024/02/25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0AE55-7E06-4976-960B-3D98813CB3C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15274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91D56-F3D6-4C57-902C-021CF4EA8EF7}" type="datetimeFigureOut">
              <a:rPr lang="en-ZA" smtClean="0"/>
              <a:t>2024/02/25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C0AE55-7E06-4976-960B-3D98813CB3CF}" type="slidenum">
              <a:rPr lang="en-ZA" smtClean="0"/>
              <a:t>‹#›</a:t>
            </a:fld>
            <a:endParaRPr lang="en-ZA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F5927A3-87E9-5A1C-1EDB-ADDE531E0674}"/>
              </a:ext>
            </a:extLst>
          </p:cNvPr>
          <p:cNvSpPr txBox="1"/>
          <p:nvPr userDrawn="1"/>
        </p:nvSpPr>
        <p:spPr>
          <a:xfrm>
            <a:off x="8639944" y="4445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A2D9A303-4C17-4317-8D3B-0298BE22F30C}" type="slidenum">
              <a:rPr lang="en-ZA" b="1" smtClean="0">
                <a:solidFill>
                  <a:schemeClr val="bg1"/>
                </a:solidFill>
              </a:rPr>
              <a:t>‹#›</a:t>
            </a:fld>
            <a:endParaRPr lang="en-ZA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1029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7639" y="988373"/>
            <a:ext cx="7848872" cy="1470025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Century Gothic" panose="020B0502020202020204" pitchFamily="34" charset="0"/>
              </a:rPr>
              <a:t>International Task Force on Teachers for Education 2030</a:t>
            </a:r>
            <a:endParaRPr lang="en-ZA" sz="2800" dirty="0"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4630" y="2564905"/>
            <a:ext cx="7564796" cy="1210835"/>
          </a:xfrm>
        </p:spPr>
        <p:txBody>
          <a:bodyPr>
            <a:noAutofit/>
          </a:bodyPr>
          <a:lstStyle/>
          <a:p>
            <a:r>
              <a:rPr lang="en-US" sz="3600" b="1" dirty="0">
                <a:latin typeface="Century Gothic" panose="020B0502020202020204" pitchFamily="34" charset="0"/>
              </a:rPr>
              <a:t>Using enhanced data to improve teacher management</a:t>
            </a:r>
            <a:endParaRPr lang="en-ZA" sz="3600" b="1" dirty="0">
              <a:latin typeface="Century Gothic" panose="020B0502020202020204" pitchFamily="34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D9815D9B-A393-B617-D8EC-F93D0D6035A7}"/>
              </a:ext>
            </a:extLst>
          </p:cNvPr>
          <p:cNvSpPr txBox="1">
            <a:spLocks/>
          </p:cNvSpPr>
          <p:nvPr/>
        </p:nvSpPr>
        <p:spPr>
          <a:xfrm>
            <a:off x="467545" y="4149080"/>
            <a:ext cx="8138966" cy="1210835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i="1" dirty="0">
                <a:solidFill>
                  <a:schemeClr val="tx1"/>
                </a:solidFill>
                <a:latin typeface="Century Gothic" panose="020B0502020202020204" pitchFamily="34" charset="0"/>
              </a:rPr>
              <a:t>Martin Gustafsson</a:t>
            </a:r>
          </a:p>
          <a:p>
            <a:r>
              <a:rPr lang="en-US" sz="2800" i="1" dirty="0">
                <a:solidFill>
                  <a:schemeClr val="tx1"/>
                </a:solidFill>
                <a:latin typeface="Century Gothic" panose="020B0502020202020204" pitchFamily="34" charset="0"/>
              </a:rPr>
              <a:t>Department of Basic Education/Stellenbosch University</a:t>
            </a:r>
          </a:p>
          <a:p>
            <a:r>
              <a:rPr lang="en-US" sz="2800" i="1" dirty="0">
                <a:solidFill>
                  <a:schemeClr val="tx1"/>
                </a:solidFill>
                <a:latin typeface="Century Gothic" panose="020B0502020202020204" pitchFamily="34" charset="0"/>
              </a:rPr>
              <a:t>South Africa</a:t>
            </a:r>
          </a:p>
          <a:p>
            <a:r>
              <a:rPr lang="en-US" sz="2800" i="1" dirty="0">
                <a:solidFill>
                  <a:schemeClr val="tx1"/>
                </a:solidFill>
                <a:latin typeface="Century Gothic" panose="020B0502020202020204" pitchFamily="34" charset="0"/>
              </a:rPr>
              <a:t>February 2024</a:t>
            </a:r>
            <a:endParaRPr lang="en-ZA" sz="2800" i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8644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97F03628-E8E1-C651-4FAC-89812C8B66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516" y="265372"/>
            <a:ext cx="8712968" cy="6120680"/>
          </a:xfrm>
          <a:solidFill>
            <a:schemeClr val="bg1"/>
          </a:solidFill>
          <a:ln>
            <a:noFill/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600" dirty="0"/>
              <a:t>My focus specific focus will be on generating projections of </a:t>
            </a:r>
            <a:r>
              <a:rPr lang="en-US" sz="3600" u="sng" dirty="0"/>
              <a:t>teacher numbers</a:t>
            </a:r>
            <a:r>
              <a:rPr lang="en-US" sz="3600" i="1" dirty="0"/>
              <a:t> </a:t>
            </a:r>
            <a:r>
              <a:rPr lang="en-US" sz="3600" dirty="0"/>
              <a:t>and their </a:t>
            </a:r>
            <a:r>
              <a:rPr lang="en-US" sz="3600" u="sng" dirty="0"/>
              <a:t>unit costs</a:t>
            </a:r>
            <a:r>
              <a:rPr lang="en-US" sz="3600" dirty="0"/>
              <a:t> in the coming years.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I’ll draw from work done since 2022 by the </a:t>
            </a:r>
            <a:r>
              <a:rPr lang="en-US" sz="3600" u="sng" dirty="0"/>
              <a:t>South African Department of Basic Education</a:t>
            </a:r>
            <a:r>
              <a:rPr lang="en-US" sz="3600" dirty="0"/>
              <a:t> with partners, including RESEP at </a:t>
            </a:r>
            <a:r>
              <a:rPr lang="en-US" sz="3600" u="sng" dirty="0"/>
              <a:t>Stellenbosch University</a:t>
            </a:r>
            <a:r>
              <a:rPr lang="en-US" sz="3600" dirty="0"/>
              <a:t>. </a:t>
            </a:r>
          </a:p>
          <a:p>
            <a:pPr marL="0" indent="0">
              <a:buNone/>
            </a:pPr>
            <a:endParaRPr lang="en-US" sz="2800" dirty="0"/>
          </a:p>
          <a:p>
            <a:pPr marL="0" indent="0" algn="ctr">
              <a:buNone/>
            </a:pPr>
            <a:r>
              <a:rPr lang="en-US" sz="5400" b="1" dirty="0"/>
              <a:t>tdd.sun.ac.za  </a:t>
            </a:r>
          </a:p>
        </p:txBody>
      </p:sp>
    </p:spTree>
    <p:extLst>
      <p:ext uri="{BB962C8B-B14F-4D97-AF65-F5344CB8AC3E}">
        <p14:creationId xmlns:p14="http://schemas.microsoft.com/office/powerpoint/2010/main" val="2272012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DDFB1F-6449-A94E-3875-A1DB6E1366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67B410C-9770-2BBE-5963-6F65648ED2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16632"/>
            <a:ext cx="8352928" cy="1124744"/>
          </a:xfrm>
          <a:solidFill>
            <a:schemeClr val="bg1"/>
          </a:solidFill>
          <a:ln>
            <a:noFill/>
          </a:ln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sz="3600" dirty="0"/>
              <a:t>So much of what can be done is determined by the available data describing the baseline and recent trends.</a:t>
            </a:r>
          </a:p>
          <a:p>
            <a:pPr marL="0" indent="0" algn="ctr">
              <a:buNone/>
            </a:pPr>
            <a:endParaRPr lang="en-US" sz="2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D282F20-DD67-34AD-B89A-17FD307644C5}"/>
              </a:ext>
            </a:extLst>
          </p:cNvPr>
          <p:cNvSpPr txBox="1"/>
          <p:nvPr/>
        </p:nvSpPr>
        <p:spPr>
          <a:xfrm>
            <a:off x="251520" y="905788"/>
            <a:ext cx="3838946" cy="707886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Enrolment, by </a:t>
            </a:r>
            <a:r>
              <a:rPr lang="en-US" sz="2000" b="1" dirty="0" err="1"/>
              <a:t>specialisation</a:t>
            </a:r>
            <a:r>
              <a:rPr lang="en-US" sz="2000" b="1" dirty="0"/>
              <a:t> and language of instruction</a:t>
            </a:r>
            <a:endParaRPr lang="en-ZA" sz="20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4ECFD23-EFEB-CCB4-6ECB-19130A3D8FF5}"/>
              </a:ext>
            </a:extLst>
          </p:cNvPr>
          <p:cNvSpPr txBox="1"/>
          <p:nvPr/>
        </p:nvSpPr>
        <p:spPr>
          <a:xfrm>
            <a:off x="251519" y="1676589"/>
            <a:ext cx="3838945" cy="400110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Population trends by region</a:t>
            </a:r>
            <a:endParaRPr lang="en-ZA" sz="2000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97DDA25-9E2B-734E-3D08-2A5129599C61}"/>
              </a:ext>
            </a:extLst>
          </p:cNvPr>
          <p:cNvSpPr txBox="1"/>
          <p:nvPr/>
        </p:nvSpPr>
        <p:spPr>
          <a:xfrm>
            <a:off x="270494" y="2257415"/>
            <a:ext cx="3869457" cy="232371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2000" b="1" dirty="0"/>
              <a:t>Teachers by age and… </a:t>
            </a:r>
          </a:p>
          <a:p>
            <a:pPr algn="ctr">
              <a:spcAft>
                <a:spcPts val="600"/>
              </a:spcAft>
            </a:pPr>
            <a:r>
              <a:rPr lang="en-ZA" sz="2000" b="1" dirty="0"/>
              <a:t>…by salary level and rank</a:t>
            </a:r>
          </a:p>
          <a:p>
            <a:pPr algn="ctr">
              <a:spcAft>
                <a:spcPts val="600"/>
              </a:spcAft>
            </a:pPr>
            <a:r>
              <a:rPr lang="en-ZA" sz="2000" b="1" dirty="0"/>
              <a:t>…by first/last appearance year</a:t>
            </a:r>
          </a:p>
          <a:p>
            <a:pPr algn="ctr">
              <a:spcAft>
                <a:spcPts val="600"/>
              </a:spcAft>
            </a:pPr>
            <a:r>
              <a:rPr lang="en-ZA" sz="2000" b="1" dirty="0"/>
              <a:t>…outside teacher employment</a:t>
            </a:r>
          </a:p>
          <a:p>
            <a:pPr algn="ctr">
              <a:spcAft>
                <a:spcPts val="600"/>
              </a:spcAft>
            </a:pPr>
            <a:r>
              <a:rPr lang="en-ZA" sz="2000" b="1" dirty="0"/>
              <a:t>…by level/subject qualification</a:t>
            </a:r>
          </a:p>
          <a:p>
            <a:pPr algn="ctr">
              <a:spcAft>
                <a:spcPts val="600"/>
              </a:spcAft>
            </a:pPr>
            <a:r>
              <a:rPr lang="en-ZA" sz="2000" b="1" dirty="0"/>
              <a:t>…by language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F8FC227-5AB6-7EA1-0E9C-7F06C49D0B20}"/>
              </a:ext>
            </a:extLst>
          </p:cNvPr>
          <p:cNvSpPr/>
          <p:nvPr/>
        </p:nvSpPr>
        <p:spPr>
          <a:xfrm>
            <a:off x="395536" y="3059231"/>
            <a:ext cx="3456384" cy="30175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B9A68E1-C5BF-DE80-1F9A-88D392CFEFBF}"/>
              </a:ext>
            </a:extLst>
          </p:cNvPr>
          <p:cNvSpPr/>
          <p:nvPr/>
        </p:nvSpPr>
        <p:spPr>
          <a:xfrm>
            <a:off x="1336542" y="4232271"/>
            <a:ext cx="1737360" cy="30175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E897B11-B720-65DE-EB38-66B0B14B60CD}"/>
              </a:ext>
            </a:extLst>
          </p:cNvPr>
          <p:cNvSpPr/>
          <p:nvPr/>
        </p:nvSpPr>
        <p:spPr>
          <a:xfrm>
            <a:off x="317955" y="3796866"/>
            <a:ext cx="3657600" cy="36004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F3DC5F9-177C-88E0-5B3E-D66BF880458E}"/>
              </a:ext>
            </a:extLst>
          </p:cNvPr>
          <p:cNvSpPr/>
          <p:nvPr/>
        </p:nvSpPr>
        <p:spPr>
          <a:xfrm>
            <a:off x="697420" y="2673304"/>
            <a:ext cx="2894172" cy="301752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A0C7A56-8B54-7F50-1003-66BF30DDB179}"/>
              </a:ext>
            </a:extLst>
          </p:cNvPr>
          <p:cNvSpPr/>
          <p:nvPr/>
        </p:nvSpPr>
        <p:spPr>
          <a:xfrm>
            <a:off x="524250" y="3425262"/>
            <a:ext cx="3383280" cy="30175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220C479-0FB8-CA21-1725-8826594767A2}"/>
              </a:ext>
            </a:extLst>
          </p:cNvPr>
          <p:cNvSpPr txBox="1"/>
          <p:nvPr/>
        </p:nvSpPr>
        <p:spPr>
          <a:xfrm>
            <a:off x="270495" y="5311953"/>
            <a:ext cx="3601582" cy="1169551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2000" b="1" dirty="0"/>
              <a:t>Newly graduated teachers</a:t>
            </a:r>
          </a:p>
          <a:p>
            <a:pPr algn="ctr">
              <a:spcAft>
                <a:spcPts val="600"/>
              </a:spcAft>
            </a:pPr>
            <a:r>
              <a:rPr lang="en-ZA" sz="2000" b="1" dirty="0"/>
              <a:t>…by level/subject qualification</a:t>
            </a:r>
          </a:p>
          <a:p>
            <a:pPr algn="ctr">
              <a:spcAft>
                <a:spcPts val="600"/>
              </a:spcAft>
            </a:pPr>
            <a:r>
              <a:rPr lang="en-ZA" sz="2000" b="1" dirty="0"/>
              <a:t>…by language fluency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BCDDA41-F17D-0B0B-38AB-5423AF530584}"/>
              </a:ext>
            </a:extLst>
          </p:cNvPr>
          <p:cNvSpPr txBox="1"/>
          <p:nvPr/>
        </p:nvSpPr>
        <p:spPr>
          <a:xfrm>
            <a:off x="317955" y="4682593"/>
            <a:ext cx="4110029" cy="523220"/>
          </a:xfrm>
          <a:prstGeom prst="rect">
            <a:avLst/>
          </a:prstGeom>
          <a:solidFill>
            <a:schemeClr val="bg1"/>
          </a:solidFill>
          <a:ln w="381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ATTRITION RATES BY AGE!</a:t>
            </a:r>
            <a:endParaRPr lang="en-ZA" sz="2800" b="1" dirty="0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85F8E370-6156-1D1C-B308-854F3AA8869D}"/>
              </a:ext>
            </a:extLst>
          </p:cNvPr>
          <p:cNvSpPr/>
          <p:nvPr/>
        </p:nvSpPr>
        <p:spPr>
          <a:xfrm>
            <a:off x="4685548" y="2804573"/>
            <a:ext cx="4187957" cy="1003791"/>
          </a:xfrm>
          <a:prstGeom prst="roundRect">
            <a:avLst/>
          </a:prstGeom>
          <a:solidFill>
            <a:srgbClr val="FFFF9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Payroll data</a:t>
            </a:r>
          </a:p>
          <a:p>
            <a:pPr algn="ctr"/>
            <a:r>
              <a:rPr lang="en-US" sz="2000" b="1" dirty="0">
                <a:solidFill>
                  <a:schemeClr val="tx1"/>
                </a:solidFill>
              </a:rPr>
              <a:t>[Probably not </a:t>
            </a:r>
            <a:r>
              <a:rPr lang="en-US" sz="2000" b="1" i="1" dirty="0">
                <a:solidFill>
                  <a:schemeClr val="tx1"/>
                </a:solidFill>
              </a:rPr>
              <a:t>the </a:t>
            </a:r>
            <a:r>
              <a:rPr lang="en-US" sz="2000" b="1" dirty="0">
                <a:solidFill>
                  <a:schemeClr val="tx1"/>
                </a:solidFill>
              </a:rPr>
              <a:t>ideal source of </a:t>
            </a:r>
            <a:r>
              <a:rPr lang="en-US" sz="2000" b="1" i="1" dirty="0">
                <a:solidFill>
                  <a:schemeClr val="tx1"/>
                </a:solidFill>
              </a:rPr>
              <a:t>all </a:t>
            </a:r>
            <a:r>
              <a:rPr lang="en-US" sz="2000" b="1" dirty="0">
                <a:solidFill>
                  <a:schemeClr val="tx1"/>
                </a:solidFill>
              </a:rPr>
              <a:t>teacher data]</a:t>
            </a:r>
            <a:endParaRPr lang="en-ZA" sz="2000" b="1" dirty="0">
              <a:solidFill>
                <a:schemeClr val="tx1"/>
              </a:solidFill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A55C0B05-AD0D-548F-908C-EA0C464B70F7}"/>
              </a:ext>
            </a:extLst>
          </p:cNvPr>
          <p:cNvSpPr/>
          <p:nvPr/>
        </p:nvSpPr>
        <p:spPr>
          <a:xfrm>
            <a:off x="4893578" y="892428"/>
            <a:ext cx="4058519" cy="1015663"/>
          </a:xfrm>
          <a:prstGeom prst="roundRect">
            <a:avLst/>
          </a:prstGeom>
          <a:solidFill>
            <a:srgbClr val="FFFF9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Official demographic statistics</a:t>
            </a:r>
          </a:p>
          <a:p>
            <a:pPr algn="ctr"/>
            <a:r>
              <a:rPr lang="en-US" sz="2000" b="1" dirty="0">
                <a:solidFill>
                  <a:schemeClr val="tx1"/>
                </a:solidFill>
              </a:rPr>
              <a:t>[</a:t>
            </a:r>
            <a:r>
              <a:rPr lang="en-US" sz="2000" b="1" i="1" dirty="0">
                <a:solidFill>
                  <a:schemeClr val="tx1"/>
                </a:solidFill>
              </a:rPr>
              <a:t>Trends</a:t>
            </a:r>
            <a:r>
              <a:rPr lang="en-US" sz="2000" b="1" dirty="0">
                <a:solidFill>
                  <a:schemeClr val="tx1"/>
                </a:solidFill>
              </a:rPr>
              <a:t> perhaps okay, less so </a:t>
            </a:r>
            <a:r>
              <a:rPr lang="en-US" sz="2000" b="1" i="1" dirty="0">
                <a:solidFill>
                  <a:schemeClr val="tx1"/>
                </a:solidFill>
              </a:rPr>
              <a:t>levels – </a:t>
            </a:r>
            <a:r>
              <a:rPr lang="en-US" sz="2000" b="1" dirty="0">
                <a:solidFill>
                  <a:schemeClr val="tx1"/>
                </a:solidFill>
              </a:rPr>
              <a:t>use EMIS data to verify]</a:t>
            </a:r>
            <a:endParaRPr lang="en-ZA" sz="2000" b="1" dirty="0">
              <a:solidFill>
                <a:schemeClr val="tx1"/>
              </a:solidFill>
            </a:endParaRP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2E8E19AB-171D-B0FA-0971-779E1BFF61AB}"/>
              </a:ext>
            </a:extLst>
          </p:cNvPr>
          <p:cNvSpPr/>
          <p:nvPr/>
        </p:nvSpPr>
        <p:spPr>
          <a:xfrm>
            <a:off x="4972028" y="1976001"/>
            <a:ext cx="4058519" cy="707886"/>
          </a:xfrm>
          <a:prstGeom prst="roundRect">
            <a:avLst/>
          </a:prstGeom>
          <a:solidFill>
            <a:srgbClr val="FFFF9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Population projections, UN and perhaps local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278BA826-3BE2-E728-D1AF-01FD41E428CD}"/>
              </a:ext>
            </a:extLst>
          </p:cNvPr>
          <p:cNvSpPr/>
          <p:nvPr/>
        </p:nvSpPr>
        <p:spPr>
          <a:xfrm>
            <a:off x="4572000" y="4416573"/>
            <a:ext cx="4301505" cy="455522"/>
          </a:xfrm>
          <a:prstGeom prst="roundRect">
            <a:avLst/>
          </a:prstGeom>
          <a:solidFill>
            <a:srgbClr val="FFFF9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Other individual teacher data (EMIS?)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58FCE182-D6A3-F4F2-E212-1B8163CC8D1C}"/>
              </a:ext>
            </a:extLst>
          </p:cNvPr>
          <p:cNvCxnSpPr>
            <a:cxnSpLocks/>
            <a:stCxn id="19" idx="1"/>
            <a:endCxn id="6" idx="3"/>
          </p:cNvCxnSpPr>
          <p:nvPr/>
        </p:nvCxnSpPr>
        <p:spPr>
          <a:xfrm flipH="1" flipV="1">
            <a:off x="4090466" y="1259731"/>
            <a:ext cx="803112" cy="140529"/>
          </a:xfrm>
          <a:prstGeom prst="straightConnector1">
            <a:avLst/>
          </a:prstGeom>
          <a:ln w="381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2CACEFE4-9D11-02BE-BAA1-0D5B3330C06C}"/>
              </a:ext>
            </a:extLst>
          </p:cNvPr>
          <p:cNvCxnSpPr>
            <a:cxnSpLocks/>
            <a:stCxn id="20" idx="1"/>
            <a:endCxn id="7" idx="3"/>
          </p:cNvCxnSpPr>
          <p:nvPr/>
        </p:nvCxnSpPr>
        <p:spPr>
          <a:xfrm flipH="1" flipV="1">
            <a:off x="4090464" y="1876644"/>
            <a:ext cx="881564" cy="453300"/>
          </a:xfrm>
          <a:prstGeom prst="straightConnector1">
            <a:avLst/>
          </a:prstGeom>
          <a:ln w="381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3D9CC500-3ECD-4905-3D35-CD35E68CE7B5}"/>
              </a:ext>
            </a:extLst>
          </p:cNvPr>
          <p:cNvCxnSpPr>
            <a:cxnSpLocks/>
            <a:stCxn id="18" idx="1"/>
            <a:endCxn id="14" idx="3"/>
          </p:cNvCxnSpPr>
          <p:nvPr/>
        </p:nvCxnSpPr>
        <p:spPr>
          <a:xfrm flipH="1" flipV="1">
            <a:off x="3591592" y="2824180"/>
            <a:ext cx="1093956" cy="482289"/>
          </a:xfrm>
          <a:prstGeom prst="straightConnector1">
            <a:avLst/>
          </a:prstGeom>
          <a:ln w="381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A850CCE4-BB84-C299-FD4F-1F9664407BD5}"/>
              </a:ext>
            </a:extLst>
          </p:cNvPr>
          <p:cNvCxnSpPr>
            <a:cxnSpLocks/>
            <a:stCxn id="21" idx="1"/>
            <a:endCxn id="11" idx="3"/>
          </p:cNvCxnSpPr>
          <p:nvPr/>
        </p:nvCxnSpPr>
        <p:spPr>
          <a:xfrm flipH="1" flipV="1">
            <a:off x="3851920" y="3210107"/>
            <a:ext cx="720080" cy="1434227"/>
          </a:xfrm>
          <a:prstGeom prst="straightConnector1">
            <a:avLst/>
          </a:prstGeom>
          <a:ln w="381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2B3A3FFE-CF72-E4FD-BFB8-1B2CF407D3AA}"/>
              </a:ext>
            </a:extLst>
          </p:cNvPr>
          <p:cNvCxnSpPr>
            <a:cxnSpLocks/>
            <a:stCxn id="21" idx="1"/>
            <a:endCxn id="13" idx="3"/>
          </p:cNvCxnSpPr>
          <p:nvPr/>
        </p:nvCxnSpPr>
        <p:spPr>
          <a:xfrm flipH="1" flipV="1">
            <a:off x="3975555" y="3976886"/>
            <a:ext cx="596445" cy="667448"/>
          </a:xfrm>
          <a:prstGeom prst="straightConnector1">
            <a:avLst/>
          </a:prstGeom>
          <a:ln w="381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12B75396-799D-D261-A97D-917D764567EF}"/>
              </a:ext>
            </a:extLst>
          </p:cNvPr>
          <p:cNvCxnSpPr>
            <a:cxnSpLocks/>
            <a:stCxn id="21" idx="1"/>
            <a:endCxn id="12" idx="3"/>
          </p:cNvCxnSpPr>
          <p:nvPr/>
        </p:nvCxnSpPr>
        <p:spPr>
          <a:xfrm flipH="1" flipV="1">
            <a:off x="3073902" y="4383147"/>
            <a:ext cx="1498098" cy="261187"/>
          </a:xfrm>
          <a:prstGeom prst="straightConnector1">
            <a:avLst/>
          </a:prstGeom>
          <a:ln w="381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7B6BA124-BFCC-7F2B-0BF8-C48E48B4BE97}"/>
              </a:ext>
            </a:extLst>
          </p:cNvPr>
          <p:cNvSpPr/>
          <p:nvPr/>
        </p:nvSpPr>
        <p:spPr>
          <a:xfrm>
            <a:off x="5131293" y="3899566"/>
            <a:ext cx="2016224" cy="455522"/>
          </a:xfrm>
          <a:prstGeom prst="roundRect">
            <a:avLst/>
          </a:prstGeom>
          <a:solidFill>
            <a:srgbClr val="FFFF9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Household data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5663962F-517B-5756-DEAD-F2E5E84B78C5}"/>
              </a:ext>
            </a:extLst>
          </p:cNvPr>
          <p:cNvCxnSpPr>
            <a:cxnSpLocks/>
            <a:stCxn id="53" idx="1"/>
            <a:endCxn id="15" idx="3"/>
          </p:cNvCxnSpPr>
          <p:nvPr/>
        </p:nvCxnSpPr>
        <p:spPr>
          <a:xfrm flipH="1" flipV="1">
            <a:off x="3907530" y="3576138"/>
            <a:ext cx="1223763" cy="551189"/>
          </a:xfrm>
          <a:prstGeom prst="straightConnector1">
            <a:avLst/>
          </a:prstGeom>
          <a:ln w="381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AC36171F-87E2-E855-8BF2-F5D394FA3203}"/>
              </a:ext>
            </a:extLst>
          </p:cNvPr>
          <p:cNvCxnSpPr>
            <a:cxnSpLocks/>
            <a:stCxn id="18" idx="1"/>
            <a:endCxn id="11" idx="3"/>
          </p:cNvCxnSpPr>
          <p:nvPr/>
        </p:nvCxnSpPr>
        <p:spPr>
          <a:xfrm flipH="1" flipV="1">
            <a:off x="3851920" y="3210107"/>
            <a:ext cx="833628" cy="96362"/>
          </a:xfrm>
          <a:prstGeom prst="straightConnector1">
            <a:avLst/>
          </a:prstGeom>
          <a:ln w="381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: Rounded Corners 65">
            <a:extLst>
              <a:ext uri="{FF2B5EF4-FFF2-40B4-BE49-F238E27FC236}">
                <a16:creationId xmlns:a16="http://schemas.microsoft.com/office/drawing/2014/main" id="{9EDC667E-B50B-3945-2848-9F531B6073CB}"/>
              </a:ext>
            </a:extLst>
          </p:cNvPr>
          <p:cNvSpPr/>
          <p:nvPr/>
        </p:nvSpPr>
        <p:spPr>
          <a:xfrm>
            <a:off x="4367325" y="5415898"/>
            <a:ext cx="4663222" cy="1007023"/>
          </a:xfrm>
          <a:prstGeom prst="roundRect">
            <a:avLst/>
          </a:prstGeom>
          <a:solidFill>
            <a:srgbClr val="FFFF9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Data on graduates from training institutions</a:t>
            </a:r>
          </a:p>
          <a:p>
            <a:pPr algn="ctr"/>
            <a:r>
              <a:rPr lang="en-US" sz="2000" b="1" dirty="0">
                <a:solidFill>
                  <a:schemeClr val="tx1"/>
                </a:solidFill>
              </a:rPr>
              <a:t>[Data privacy questions and data linking]</a:t>
            </a:r>
            <a:endParaRPr lang="en-ZA" sz="2000" b="1" dirty="0">
              <a:solidFill>
                <a:schemeClr val="tx1"/>
              </a:solidFill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EFDD5D7E-6787-C870-CEC2-E72E9EDBCD0B}"/>
              </a:ext>
            </a:extLst>
          </p:cNvPr>
          <p:cNvSpPr/>
          <p:nvPr/>
        </p:nvSpPr>
        <p:spPr>
          <a:xfrm>
            <a:off x="859004" y="6121169"/>
            <a:ext cx="2468880" cy="301752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DF88132D-3A8C-7272-EC7B-8E6D57729454}"/>
              </a:ext>
            </a:extLst>
          </p:cNvPr>
          <p:cNvSpPr/>
          <p:nvPr/>
        </p:nvSpPr>
        <p:spPr>
          <a:xfrm>
            <a:off x="395536" y="5706025"/>
            <a:ext cx="3383280" cy="301752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DA28447A-F251-2D63-0099-5D0298A88FA7}"/>
              </a:ext>
            </a:extLst>
          </p:cNvPr>
          <p:cNvCxnSpPr>
            <a:cxnSpLocks/>
            <a:stCxn id="66" idx="1"/>
            <a:endCxn id="67" idx="3"/>
          </p:cNvCxnSpPr>
          <p:nvPr/>
        </p:nvCxnSpPr>
        <p:spPr>
          <a:xfrm flipH="1">
            <a:off x="3327884" y="5919410"/>
            <a:ext cx="1039441" cy="352635"/>
          </a:xfrm>
          <a:prstGeom prst="straightConnector1">
            <a:avLst/>
          </a:prstGeom>
          <a:ln w="381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8832DF74-F0C4-8A0B-972D-4110F7FABFA5}"/>
              </a:ext>
            </a:extLst>
          </p:cNvPr>
          <p:cNvCxnSpPr>
            <a:cxnSpLocks/>
            <a:stCxn id="66" idx="1"/>
            <a:endCxn id="68" idx="3"/>
          </p:cNvCxnSpPr>
          <p:nvPr/>
        </p:nvCxnSpPr>
        <p:spPr>
          <a:xfrm flipH="1" flipV="1">
            <a:off x="3778816" y="5856901"/>
            <a:ext cx="588509" cy="62509"/>
          </a:xfrm>
          <a:prstGeom prst="straightConnector1">
            <a:avLst/>
          </a:prstGeom>
          <a:ln w="381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5318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8F3F97-912E-B3BC-7696-64A2AFB37E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CCDFB9F-ABEB-97A6-4B18-CE46B9A167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908720"/>
            <a:ext cx="8352928" cy="3312368"/>
          </a:xfrm>
          <a:solidFill>
            <a:schemeClr val="bg1"/>
          </a:solidFill>
          <a:ln>
            <a:noFill/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600" dirty="0"/>
              <a:t>And skills?</a:t>
            </a:r>
          </a:p>
          <a:p>
            <a:pPr algn="ctr"/>
            <a:r>
              <a:rPr lang="en-US" sz="3600" dirty="0"/>
              <a:t>General data management skills – remember datasets can be large</a:t>
            </a:r>
          </a:p>
          <a:p>
            <a:pPr algn="ctr"/>
            <a:r>
              <a:rPr lang="en-US" sz="3600" dirty="0"/>
              <a:t>Teams of both data and policy specialists who can make sense of recent trends</a:t>
            </a:r>
          </a:p>
          <a:p>
            <a:pPr algn="ctr"/>
            <a:r>
              <a:rPr lang="en-US" sz="3600" dirty="0"/>
              <a:t>Some programming skills, e.g. VBA in Excel often relatively accessible</a:t>
            </a:r>
          </a:p>
          <a:p>
            <a:pPr algn="ctr"/>
            <a:endParaRPr lang="en-US" sz="3600" dirty="0"/>
          </a:p>
          <a:p>
            <a:pPr marL="0" indent="0" algn="ctr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35733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C1D3F8-0EEB-2167-7B51-CACB5A4210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AFFA92-F62D-E102-8C9F-FFC948B560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88640"/>
            <a:ext cx="8352928" cy="648072"/>
          </a:xfrm>
          <a:solidFill>
            <a:schemeClr val="bg1"/>
          </a:solidFill>
          <a:ln>
            <a:noFill/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/>
              <a:t>An example from one of our reports</a:t>
            </a:r>
          </a:p>
          <a:p>
            <a:pPr marL="0" indent="0" algn="ctr">
              <a:buNone/>
            </a:pPr>
            <a:endParaRPr lang="en-US" sz="28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5B72FD9-0E69-A59D-6033-A086155F56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04549"/>
            <a:ext cx="7236296" cy="571050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D2741A1-6154-DF6C-5846-F62AD1F3D600}"/>
              </a:ext>
            </a:extLst>
          </p:cNvPr>
          <p:cNvSpPr txBox="1"/>
          <p:nvPr/>
        </p:nvSpPr>
        <p:spPr>
          <a:xfrm>
            <a:off x="6660232" y="1340768"/>
            <a:ext cx="2188062" cy="1200329"/>
          </a:xfrm>
          <a:prstGeom prst="rect">
            <a:avLst/>
          </a:prstGeom>
          <a:solidFill>
            <a:srgbClr val="FFFF99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Width of bubbles reflect people.</a:t>
            </a:r>
            <a:endParaRPr lang="en-ZA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A51A8E5-0213-77F0-0860-2513B25CA76E}"/>
              </a:ext>
            </a:extLst>
          </p:cNvPr>
          <p:cNvSpPr txBox="1"/>
          <p:nvPr/>
        </p:nvSpPr>
        <p:spPr>
          <a:xfrm>
            <a:off x="6825117" y="3575062"/>
            <a:ext cx="2188062" cy="2308324"/>
          </a:xfrm>
          <a:prstGeom prst="rect">
            <a:avLst/>
          </a:prstGeom>
          <a:solidFill>
            <a:srgbClr val="FFFF99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Clearly, changing age distributions influence average unit cost.</a:t>
            </a:r>
            <a:endParaRPr lang="en-ZA" sz="2400" dirty="0"/>
          </a:p>
        </p:txBody>
      </p:sp>
    </p:spTree>
    <p:extLst>
      <p:ext uri="{BB962C8B-B14F-4D97-AF65-F5344CB8AC3E}">
        <p14:creationId xmlns:p14="http://schemas.microsoft.com/office/powerpoint/2010/main" val="1474088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65737182"/>
      </p:ext>
    </p:extLst>
  </p:cSld>
  <p:clrMapOvr>
    <a:masterClrMapping/>
  </p:clrMapOvr>
</p:sld>
</file>

<file path=ppt/theme/theme1.xml><?xml version="1.0" encoding="utf-8"?>
<a:theme xmlns:a="http://schemas.openxmlformats.org/drawingml/2006/main" name="New DBE Presentation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 DBE Presentation template</Template>
  <TotalTime>1026</TotalTime>
  <Words>286</Words>
  <Application>Microsoft Office PowerPoint</Application>
  <PresentationFormat>On-screen Show (4:3)</PresentationFormat>
  <Paragraphs>40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Century Gothic</vt:lpstr>
      <vt:lpstr>New DBE Presentation template</vt:lpstr>
      <vt:lpstr>International Task Force on Teachers for Education 2030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Enter Title here</dc:title>
  <dc:creator>Moja Boitumelo</dc:creator>
  <cp:lastModifiedBy>Martin Gustafsson</cp:lastModifiedBy>
  <cp:revision>105</cp:revision>
  <dcterms:created xsi:type="dcterms:W3CDTF">2016-04-18T12:36:04Z</dcterms:created>
  <dcterms:modified xsi:type="dcterms:W3CDTF">2024-02-25T18:01:28Z</dcterms:modified>
</cp:coreProperties>
</file>